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x-fontdata" Extension="fntdata"/>
  <Default ContentType="application/vnd.openxmlformats-officedocument.oleObject" Extension="bin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themeOverride+xml" PartName="/ppt/theme/themeOverride1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6858000" cx="9144000"/>
  <p:notesSz cx="6858000" cy="9144000"/>
  <p:embeddedFontLst>
    <p:embeddedFont>
      <p:font typeface="Noto Sans Symbols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37" roundtripDataSignature="AMtx7mj15ikoT4L0OV7QOntA/dcMGzN4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4BC7A91-BB74-4DD5-80FB-D8EDEC23A0B5}">
  <a:tblStyle styleId="{64BC7A91-BB74-4DD5-80FB-D8EDEC23A0B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NotoSansSymbols-regular.fnt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customschemas.google.com/relationships/presentationmetadata" Target="metadata"/><Relationship Id="rId14" Type="http://schemas.openxmlformats.org/officeDocument/2006/relationships/slide" Target="slides/slide8.xml"/><Relationship Id="rId36" Type="http://schemas.openxmlformats.org/officeDocument/2006/relationships/font" Target="fonts/NotoSansSymbols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harts/_rels/chart1.xml.rels><?xml version="1.0" encoding="UTF-8" standalone="yes"?>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b="0" dirty="0">
                <a:solidFill>
                  <a:srgbClr val="FBFF0E"/>
                </a:solidFill>
                <a:latin typeface="Calibri"/>
                <a:cs typeface="Calibri"/>
              </a:rPr>
              <a:t>Alignment at</a:t>
            </a:r>
            <a:r>
              <a:rPr lang="en-US" sz="2400" b="0" baseline="0" dirty="0">
                <a:solidFill>
                  <a:srgbClr val="FBFF0E"/>
                </a:solidFill>
                <a:latin typeface="Calibri"/>
                <a:cs typeface="Calibri"/>
              </a:rPr>
              <a:t> Distance</a:t>
            </a:r>
            <a:endParaRPr lang="en-US" sz="2400" b="0" dirty="0">
              <a:solidFill>
                <a:srgbClr val="FBFF0E"/>
              </a:solidFill>
              <a:latin typeface="Calibri"/>
              <a:cs typeface="Calibri"/>
            </a:endParaRPr>
          </a:p>
        </c:rich>
      </c:tx>
      <c:layout>
        <c:manualLayout>
          <c:xMode val="edge"/>
          <c:yMode val="edge"/>
          <c:x val="0.25517943211644001"/>
          <c:y val="3.6198600174978099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Alignment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ortho</c:v>
                </c:pt>
                <c:pt idx="1">
                  <c:v>ET&lt;=10</c:v>
                </c:pt>
                <c:pt idx="2">
                  <c:v>ET&gt;10</c:v>
                </c:pt>
                <c:pt idx="3">
                  <c:v>XT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0.62</c:v>
                </c:pt>
                <c:pt idx="1">
                  <c:v>0.33</c:v>
                </c:pt>
                <c:pt idx="2">
                  <c:v>0.03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72-A04B-BD34-BD8410672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01510160"/>
        <c:axId val="-101611872"/>
      </c:barChart>
      <c:valAx>
        <c:axId val="-1016118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-101510160"/>
        <c:crosses val="autoZero"/>
        <c:crossBetween val="between"/>
      </c:valAx>
      <c:catAx>
        <c:axId val="-101510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FF0000"/>
                </a:solidFill>
              </a:defRPr>
            </a:pPr>
            <a:endParaRPr lang="en-US"/>
          </a:p>
        </c:txPr>
        <c:crossAx val="-10161187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0" name="Google Shape;110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4" name="Google Shape;204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8" name="Google Shape;18;p30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9" name="Google Shape;19;p3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rgbClr val="FBFF0E"/>
              </a:buClr>
              <a:buSzPts val="3200"/>
              <a:buFont typeface="Times New Roman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9pPr>
          </a:lstStyle>
          <a:p/>
        </p:txBody>
      </p:sp>
      <p:sp>
        <p:nvSpPr>
          <p:cNvPr id="73" name="Google Shape;73;p3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FBFF0E"/>
              </a:buClr>
              <a:buSzPts val="1400"/>
              <a:buFont typeface="Times New Roman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FBFF0E"/>
              </a:buClr>
              <a:buSzPts val="1200"/>
              <a:buFont typeface="Times New Roman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FBFF0E"/>
              </a:buClr>
              <a:buSzPts val="1000"/>
              <a:buFont typeface="Times New Roman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FBFF0E"/>
              </a:buClr>
              <a:buSzPts val="900"/>
              <a:buFont typeface="Times New Roman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FBFF0E"/>
              </a:buClr>
              <a:buSzPts val="900"/>
              <a:buFont typeface="Times New Roman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/>
        </p:txBody>
      </p:sp>
      <p:sp>
        <p:nvSpPr>
          <p:cNvPr id="74" name="Google Shape;74;p3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4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rgbClr val="FBFF0E"/>
              </a:buClr>
              <a:buSzPts val="1400"/>
              <a:buFont typeface="Times New Roman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rgbClr val="FBFF0E"/>
              </a:buClr>
              <a:buSzPts val="1200"/>
              <a:buFont typeface="Times New Roman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rgbClr val="FBFF0E"/>
              </a:buClr>
              <a:buSzPts val="1000"/>
              <a:buFont typeface="Times New Roman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rgbClr val="FBFF0E"/>
              </a:buClr>
              <a:buSzPts val="900"/>
              <a:buFont typeface="Times New Roman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rgbClr val="FBFF0E"/>
              </a:buClr>
              <a:buSzPts val="900"/>
              <a:buFont typeface="Times New Roman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Times New Roman"/>
              <a:buNone/>
              <a:defRPr sz="900"/>
            </a:lvl9pPr>
          </a:lstStyle>
          <a:p/>
        </p:txBody>
      </p:sp>
      <p:sp>
        <p:nvSpPr>
          <p:cNvPr id="81" name="Google Shape;81;p40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41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87" name="Google Shape;87;p4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4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2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42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3" name="Google Shape;93;p4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4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type="objOnly">
  <p:cSld name="OBJECT_ONLY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3"/>
          <p:cNvSpPr txBox="1"/>
          <p:nvPr>
            <p:ph idx="1" type="body"/>
          </p:nvPr>
        </p:nvSpPr>
        <p:spPr>
          <a:xfrm>
            <a:off x="685800" y="609600"/>
            <a:ext cx="7772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4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and Text" type="objAndTx">
  <p:cSld name="OBJECT_AND_TEXT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44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04" name="Google Shape;104;p44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105" name="Google Shape;105;p4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4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4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5" name="Google Shape;25;p31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2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/>
        </p:txBody>
      </p:sp>
      <p:sp>
        <p:nvSpPr>
          <p:cNvPr id="31" name="Google Shape;31;p32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sz="1800"/>
            </a:lvl9pPr>
          </a:lstStyle>
          <a:p/>
        </p:txBody>
      </p:sp>
      <p:sp>
        <p:nvSpPr>
          <p:cNvPr id="32" name="Google Shape;32;p32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 type="tbl">
  <p:cSld name="TABL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3"/>
          <p:cNvSpPr txBox="1"/>
          <p:nvPr>
            <p:ph type="title"/>
          </p:nvPr>
        </p:nvSpPr>
        <p:spPr>
          <a:xfrm>
            <a:off x="1295400" y="381000"/>
            <a:ext cx="69342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3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4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  <a:defRPr/>
            </a:lvl1pPr>
            <a:lvl2pPr lvl="1" algn="ctr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  <a:defRPr/>
            </a:lvl2pPr>
            <a:lvl3pPr lvl="2" algn="ctr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/>
            </a:lvl9pPr>
          </a:lstStyle>
          <a:p/>
        </p:txBody>
      </p:sp>
      <p:sp>
        <p:nvSpPr>
          <p:cNvPr id="47" name="Google Shape;47;p35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FBFF0E"/>
              </a:buClr>
              <a:buSzPts val="1400"/>
              <a:buFont typeface="Times New Roman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FBFF0E"/>
              </a:buClr>
              <a:buSzPts val="1400"/>
              <a:buFont typeface="Times New Roman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9pPr>
          </a:lstStyle>
          <a:p/>
        </p:txBody>
      </p:sp>
      <p:sp>
        <p:nvSpPr>
          <p:cNvPr id="53" name="Google Shape;53;p36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9pPr>
          </a:lstStyle>
          <a:p/>
        </p:txBody>
      </p:sp>
      <p:sp>
        <p:nvSpPr>
          <p:cNvPr id="59" name="Google Shape;59;p3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/>
        </p:txBody>
      </p:sp>
      <p:sp>
        <p:nvSpPr>
          <p:cNvPr id="60" name="Google Shape;60;p3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9pPr>
          </a:lstStyle>
          <a:p/>
        </p:txBody>
      </p:sp>
      <p:sp>
        <p:nvSpPr>
          <p:cNvPr id="61" name="Google Shape;61;p3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Char char="»"/>
              <a:defRPr sz="1600"/>
            </a:lvl9pPr>
          </a:lstStyle>
          <a:p/>
        </p:txBody>
      </p:sp>
      <p:sp>
        <p:nvSpPr>
          <p:cNvPr id="62" name="Google Shape;62;p37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3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0B508F"/>
            </a:gs>
            <a:gs pos="100000">
              <a:srgbClr val="05254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  <a:defRPr b="0" i="0" sz="28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  <a:defRPr b="0" i="0" sz="24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FBFF0E"/>
              </a:buClr>
              <a:buSzPts val="2000"/>
              <a:buFont typeface="Times New Roman"/>
              <a:buChar char="•"/>
              <a:defRPr b="0" i="0" sz="20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–"/>
              <a:defRPr b="0" i="0" sz="18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Times New Roman"/>
              <a:buChar char="»"/>
              <a:defRPr b="0" i="0" sz="1800" u="none" cap="none" strike="noStrike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>
    <p:fade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vmlDrawing" Target="../drawings/vmlDrawing1.v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oleObject1.bin"/><Relationship Id="rId6" Type="http://schemas.openxmlformats.org/officeDocument/2006/relationships/image" Target="../media/image9.png"/><Relationship Id="rId7" Type="http://schemas.openxmlformats.org/officeDocument/2006/relationships/chart" Target="../charts/chart1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/>
          <p:nvPr>
            <p:ph type="title"/>
          </p:nvPr>
        </p:nvSpPr>
        <p:spPr>
          <a:xfrm>
            <a:off x="381000" y="494053"/>
            <a:ext cx="84582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/>
              <a:t>A New Protocol for Surgical Management of Residual Accommodative Esotropia</a:t>
            </a:r>
            <a:endParaRPr sz="3600"/>
          </a:p>
        </p:txBody>
      </p:sp>
      <p:sp>
        <p:nvSpPr>
          <p:cNvPr id="114" name="Google Shape;114;p1"/>
          <p:cNvSpPr txBox="1"/>
          <p:nvPr>
            <p:ph idx="1" type="body"/>
          </p:nvPr>
        </p:nvSpPr>
        <p:spPr>
          <a:xfrm rot="10800000">
            <a:off x="4479925" y="6019800"/>
            <a:ext cx="92075" cy="46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t/>
            </a:r>
            <a:endParaRPr sz="2400"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t/>
            </a:r>
            <a:endParaRPr sz="2400"/>
          </a:p>
        </p:txBody>
      </p:sp>
      <p:sp>
        <p:nvSpPr>
          <p:cNvPr id="115" name="Google Shape;115;p1"/>
          <p:cNvSpPr/>
          <p:nvPr/>
        </p:nvSpPr>
        <p:spPr>
          <a:xfrm>
            <a:off x="609600" y="5853113"/>
            <a:ext cx="6881813" cy="8223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0" i="0" sz="2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1"/>
          <p:cNvSpPr txBox="1"/>
          <p:nvPr/>
        </p:nvSpPr>
        <p:spPr>
          <a:xfrm>
            <a:off x="457200" y="3352800"/>
            <a:ext cx="7772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Monte A Del Monte, MD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Skillman Professor of Pediatric Ophthalmology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b="1"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</a:t>
            </a:r>
            <a:r>
              <a:rPr b="1" i="0" lang="en-US" sz="1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 Kellogg Eye Center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University of Michigan</a:t>
            </a:r>
            <a:endParaRPr/>
          </a:p>
        </p:txBody>
      </p:sp>
      <p:pic>
        <p:nvPicPr>
          <p:cNvPr descr="Mod1_50" id="117" name="Google Shape;117;p1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-20706" l="0" r="0" t="-20706"/>
          <a:stretch/>
        </p:blipFill>
        <p:spPr>
          <a:xfrm>
            <a:off x="5562600" y="2809875"/>
            <a:ext cx="2971800" cy="320992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"/>
          <p:cNvSpPr txBox="1"/>
          <p:nvPr/>
        </p:nvSpPr>
        <p:spPr>
          <a:xfrm>
            <a:off x="-1355985" y="2599362"/>
            <a:ext cx="18473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5413589" y="249580"/>
            <a:ext cx="18473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0" name="Google Shape;120;p1"/>
          <p:cNvSpPr txBox="1"/>
          <p:nvPr/>
        </p:nvSpPr>
        <p:spPr>
          <a:xfrm>
            <a:off x="381000" y="280363"/>
            <a:ext cx="5968558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0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75</a:t>
            </a:r>
            <a:r>
              <a:rPr baseline="30000" i="1" lang="en-US" sz="20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i="1" lang="en-US" sz="2000" u="sng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New Orleans Academy of Ophthalmology meeting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"/>
          <p:cNvSpPr txBox="1"/>
          <p:nvPr>
            <p:ph type="title"/>
          </p:nvPr>
        </p:nvSpPr>
        <p:spPr>
          <a:xfrm>
            <a:off x="1524000" y="3048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Case 2</a:t>
            </a:r>
            <a:endParaRPr/>
          </a:p>
        </p:txBody>
      </p:sp>
      <p:graphicFrame>
        <p:nvGraphicFramePr>
          <p:cNvPr id="184" name="Google Shape;184;p10"/>
          <p:cNvGraphicFramePr/>
          <p:nvPr/>
        </p:nvGraphicFramePr>
        <p:xfrm>
          <a:off x="1371600" y="14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{64BC7A91-BB74-4DD5-80FB-D8EDEC23A0B5}</a:tableStyleId>
              </a:tblPr>
              <a:tblGrid>
                <a:gridCol w="2032000"/>
                <a:gridCol w="2032000"/>
                <a:gridCol w="2032000"/>
              </a:tblGrid>
              <a:tr h="144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t/>
                      </a:r>
                      <a:endParaRPr b="0" i="0" sz="2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 full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Without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Distance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50ET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Near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60ET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5" name="Google Shape;185;p10"/>
          <p:cNvSpPr/>
          <p:nvPr/>
        </p:nvSpPr>
        <p:spPr>
          <a:xfrm rot="3569129">
            <a:off x="4838700" y="2400300"/>
            <a:ext cx="1066800" cy="3733800"/>
          </a:xfrm>
          <a:prstGeom prst="ellipse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6" name="Google Shape;186;p10"/>
          <p:cNvSpPr txBox="1"/>
          <p:nvPr/>
        </p:nvSpPr>
        <p:spPr>
          <a:xfrm>
            <a:off x="990600" y="5867400"/>
            <a:ext cx="7167563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Target Angle = 40 Δ ET   (recess MR OU – 5.5 mm)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"/>
          <p:cNvSpPr txBox="1"/>
          <p:nvPr>
            <p:ph type="title"/>
          </p:nvPr>
        </p:nvSpPr>
        <p:spPr>
          <a:xfrm>
            <a:off x="1524000" y="3048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Case 3</a:t>
            </a:r>
            <a:endParaRPr/>
          </a:p>
        </p:txBody>
      </p:sp>
      <p:graphicFrame>
        <p:nvGraphicFramePr>
          <p:cNvPr id="192" name="Google Shape;192;p11"/>
          <p:cNvGraphicFramePr/>
          <p:nvPr/>
        </p:nvGraphicFramePr>
        <p:xfrm>
          <a:off x="1371600" y="14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{64BC7A91-BB74-4DD5-80FB-D8EDEC23A0B5}</a:tableStyleId>
              </a:tblPr>
              <a:tblGrid>
                <a:gridCol w="2032000"/>
                <a:gridCol w="2032000"/>
                <a:gridCol w="2032000"/>
              </a:tblGrid>
              <a:tr h="144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t/>
                      </a:r>
                      <a:endParaRPr b="0" i="0" sz="2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 full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Without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Distance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Near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 ET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t/>
                      </a:r>
                      <a:endParaRPr b="0" i="0" sz="2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 ET’ c bif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85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3" name="Google Shape;193;p11"/>
          <p:cNvSpPr/>
          <p:nvPr/>
        </p:nvSpPr>
        <p:spPr>
          <a:xfrm rot="4219463">
            <a:off x="4756150" y="2235200"/>
            <a:ext cx="1066800" cy="3733800"/>
          </a:xfrm>
          <a:prstGeom prst="ellipse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11"/>
          <p:cNvSpPr txBox="1"/>
          <p:nvPr/>
        </p:nvSpPr>
        <p:spPr>
          <a:xfrm>
            <a:off x="990600" y="5943600"/>
            <a:ext cx="7167563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Target Angle = 55 Δ ET   (recess MR OU – 6.5 mm)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2"/>
          <p:cNvSpPr txBox="1"/>
          <p:nvPr>
            <p:ph type="title"/>
          </p:nvPr>
        </p:nvSpPr>
        <p:spPr>
          <a:xfrm>
            <a:off x="1295400" y="152400"/>
            <a:ext cx="63246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Methods</a:t>
            </a:r>
            <a:endParaRPr/>
          </a:p>
        </p:txBody>
      </p:sp>
      <p:sp>
        <p:nvSpPr>
          <p:cNvPr id="200" name="Google Shape;200;p12"/>
          <p:cNvSpPr txBox="1"/>
          <p:nvPr>
            <p:ph idx="1" type="body"/>
          </p:nvPr>
        </p:nvSpPr>
        <p:spPr>
          <a:xfrm>
            <a:off x="457200" y="1600200"/>
            <a:ext cx="8686800" cy="57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Retrospective review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Patients operated by MADM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 u="sng">
                <a:solidFill>
                  <a:srgbClr val="FFFFFF"/>
                </a:solidFill>
              </a:rPr>
              <a:t>Inclusion criteria</a:t>
            </a:r>
            <a:endParaRPr>
              <a:solidFill>
                <a:srgbClr val="FFFFFF"/>
              </a:solidFill>
            </a:endParaRPr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Noto Sans Symbols"/>
              <a:buAutoNum type="arabicPeriod"/>
            </a:pPr>
            <a:r>
              <a:rPr lang="en-US">
                <a:solidFill>
                  <a:srgbClr val="FFFF00"/>
                </a:solidFill>
              </a:rPr>
              <a:t>residual ET @ D or N &gt; 10PD after full hypermetropic correction (+/- bifocal)</a:t>
            </a:r>
            <a:endParaRPr/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Noto Sans Symbols"/>
              <a:buAutoNum type="arabicPeriod"/>
            </a:pPr>
            <a:r>
              <a:rPr lang="en-US">
                <a:solidFill>
                  <a:srgbClr val="FFFF00"/>
                </a:solidFill>
              </a:rPr>
              <a:t>surgery after 6 months of age</a:t>
            </a:r>
            <a:endParaRPr/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FFF00"/>
              </a:buClr>
              <a:buSzPts val="2400"/>
              <a:buFont typeface="Noto Sans Symbols"/>
              <a:buAutoNum type="arabicPeriod"/>
            </a:pPr>
            <a:r>
              <a:rPr lang="en-US">
                <a:solidFill>
                  <a:srgbClr val="FFFF00"/>
                </a:solidFill>
              </a:rPr>
              <a:t>Post-op follow up for at least 6 months</a:t>
            </a:r>
            <a:endParaRPr/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oto Sans Symbols"/>
              <a:buAutoNum type="arabicPeriod"/>
            </a:pPr>
            <a:r>
              <a:rPr lang="en-US">
                <a:solidFill>
                  <a:srgbClr val="FFFFFF"/>
                </a:solidFill>
              </a:rPr>
              <a:t>No assoc palsy</a:t>
            </a:r>
            <a:endParaRPr/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oto Sans Symbols"/>
              <a:buAutoNum type="arabicPeriod"/>
            </a:pPr>
            <a:r>
              <a:rPr lang="en-US">
                <a:solidFill>
                  <a:srgbClr val="FFFFFF"/>
                </a:solidFill>
              </a:rPr>
              <a:t>	A/ V pattern, IO surgery, Down’s syndrome, developmental delay included</a:t>
            </a:r>
            <a:endParaRPr/>
          </a:p>
          <a:p>
            <a:pPr indent="-419100" lvl="1" marL="87630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</a:pPr>
            <a:r>
              <a:t/>
            </a:r>
            <a:endParaRPr/>
          </a:p>
        </p:txBody>
      </p:sp>
      <p:sp>
        <p:nvSpPr>
          <p:cNvPr id="201" name="Google Shape;201;p12"/>
          <p:cNvSpPr/>
          <p:nvPr/>
        </p:nvSpPr>
        <p:spPr>
          <a:xfrm>
            <a:off x="-4648200" y="3200400"/>
            <a:ext cx="1841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"/>
          <p:cNvSpPr txBox="1"/>
          <p:nvPr>
            <p:ph type="title"/>
          </p:nvPr>
        </p:nvSpPr>
        <p:spPr>
          <a:xfrm>
            <a:off x="1524000" y="457200"/>
            <a:ext cx="6096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208" name="Google Shape;208;p13"/>
          <p:cNvSpPr txBox="1"/>
          <p:nvPr>
            <p:ph idx="1" type="body"/>
          </p:nvPr>
        </p:nvSpPr>
        <p:spPr>
          <a:xfrm>
            <a:off x="342900" y="1828800"/>
            <a:ext cx="84582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00"/>
                </a:solidFill>
              </a:rPr>
              <a:t>107  charts available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00"/>
                </a:solidFill>
              </a:rPr>
              <a:t>Operated between July 2003 to Dec 2008 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58 (55.2%) males, 49 females (44.8%)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Age at time of surgery: 4.77 yrs (0.64-15.9 years)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Duration of symptoms: 2.4 yrs ( 4 to178 months)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12.6% medicaid, 87.3% private insurance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"/>
          <p:cNvSpPr txBox="1"/>
          <p:nvPr>
            <p:ph type="title"/>
          </p:nvPr>
        </p:nvSpPr>
        <p:spPr>
          <a:xfrm>
            <a:off x="1143000" y="381000"/>
            <a:ext cx="7162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Pre-op Characteristics</a:t>
            </a:r>
            <a:endParaRPr/>
          </a:p>
        </p:txBody>
      </p:sp>
      <p:sp>
        <p:nvSpPr>
          <p:cNvPr id="214" name="Google Shape;214;p14"/>
          <p:cNvSpPr txBox="1"/>
          <p:nvPr>
            <p:ph idx="1" type="body"/>
          </p:nvPr>
        </p:nvSpPr>
        <p:spPr>
          <a:xfrm>
            <a:off x="304800" y="1295400"/>
            <a:ext cx="86106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0000"/>
                </a:solidFill>
              </a:rPr>
              <a:t>Hyperopia: +4.29 (+2.50 to +8.75)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0000"/>
                </a:solidFill>
              </a:rPr>
              <a:t>Stereopsis cc: 55% none, 38% gross , 12% refined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0000"/>
                </a:solidFill>
              </a:rPr>
              <a:t>100% distance glasses, 35% bifocals</a:t>
            </a:r>
            <a:r>
              <a:rPr lang="en-US"/>
              <a:t> 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Near deviation without correction: 46.5 PD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Distance deviation without correction: 38.0 PD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Near deviation with correction: 35.0 PD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Distance deviation with correction: 28 PD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Mean target angle: 38 PD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AC/ A ratio: 8.9  (48.5% ≥ 10)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5"/>
          <p:cNvSpPr txBox="1"/>
          <p:nvPr>
            <p:ph type="title"/>
          </p:nvPr>
        </p:nvSpPr>
        <p:spPr>
          <a:xfrm>
            <a:off x="990600" y="0"/>
            <a:ext cx="7162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Operative Details</a:t>
            </a:r>
            <a:endParaRPr/>
          </a:p>
        </p:txBody>
      </p:sp>
      <p:sp>
        <p:nvSpPr>
          <p:cNvPr id="220" name="Google Shape;220;p15"/>
          <p:cNvSpPr txBox="1"/>
          <p:nvPr>
            <p:ph idx="1" type="body"/>
          </p:nvPr>
        </p:nvSpPr>
        <p:spPr>
          <a:xfrm>
            <a:off x="304800" y="838200"/>
            <a:ext cx="88392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00"/>
                </a:solidFill>
              </a:rPr>
              <a:t>Bilateral medial rectus recession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00"/>
                </a:solidFill>
              </a:rPr>
              <a:t>Mean 4.9 mm in each eye (3.25-6.75)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4 supra-placement (for A-Pattern), 2 infra-placement (for V-Pattern)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32.5% assoc Inferior Oblique surgeries</a:t>
            </a:r>
            <a:endParaRPr/>
          </a:p>
        </p:txBody>
      </p:sp>
      <p:pic>
        <p:nvPicPr>
          <p:cNvPr descr="mr" id="221" name="Google Shape;22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3505200"/>
            <a:ext cx="3756025" cy="303212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2" name="Google Shape;222;p15"/>
          <p:cNvGraphicFramePr/>
          <p:nvPr/>
        </p:nvGraphicFramePr>
        <p:xfrm>
          <a:off x="5410200" y="3429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{64BC7A91-BB74-4DD5-80FB-D8EDEC23A0B5}</a:tableStyleId>
              </a:tblPr>
              <a:tblGrid>
                <a:gridCol w="1447800"/>
                <a:gridCol w="1447800"/>
              </a:tblGrid>
              <a:tr h="518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FF"/>
                        </a:buClr>
                        <a:buSzPts val="1400"/>
                        <a:buFont typeface="Times New Roman"/>
                        <a:buNone/>
                      </a:pPr>
                      <a:r>
                        <a:rPr b="1" i="0" lang="en-US" sz="1400" u="none" cap="none" strike="noStrike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Deviation (PD)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3366FF"/>
                        </a:buClr>
                        <a:buSzPts val="1400"/>
                        <a:buFont typeface="Times New Roman"/>
                        <a:buNone/>
                      </a:pPr>
                      <a:r>
                        <a:rPr b="1" i="0" lang="en-US" sz="1400" u="none" cap="none" strike="noStrike">
                          <a:solidFill>
                            <a:srgbClr val="3366FF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Recess MROU (mm)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00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3.5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4.5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5.5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6.0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  <a:tr h="335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00"/>
                        </a:buClr>
                        <a:buSzPts val="1600"/>
                        <a:buFont typeface="Times New Roman"/>
                        <a:buNone/>
                      </a:pPr>
                      <a:r>
                        <a:rPr b="0" i="0" lang="en-US" sz="1600" u="none" cap="none" strike="noStrike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7.0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366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6"/>
          <p:cNvSpPr txBox="1"/>
          <p:nvPr>
            <p:ph type="title"/>
          </p:nvPr>
        </p:nvSpPr>
        <p:spPr>
          <a:xfrm>
            <a:off x="342900" y="533400"/>
            <a:ext cx="84582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Initial Treatment Success- 6-8 Wk</a:t>
            </a:r>
            <a:br>
              <a:rPr lang="en-US"/>
            </a:br>
            <a:r>
              <a:rPr lang="en-US" sz="3200"/>
              <a:t>(without manipulation of glasses)</a:t>
            </a:r>
            <a:endParaRPr sz="4400"/>
          </a:p>
        </p:txBody>
      </p:sp>
      <p:sp>
        <p:nvSpPr>
          <p:cNvPr id="228" name="Google Shape;228;p16"/>
          <p:cNvSpPr txBox="1"/>
          <p:nvPr>
            <p:ph idx="1" type="body"/>
          </p:nvPr>
        </p:nvSpPr>
        <p:spPr>
          <a:xfrm>
            <a:off x="762000" y="2362200"/>
            <a:ext cx="72390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Noto Sans Symbols"/>
              <a:buNone/>
            </a:pPr>
            <a:r>
              <a:rPr lang="en-US" sz="3200">
                <a:solidFill>
                  <a:srgbClr val="FFFFFF"/>
                </a:solidFill>
              </a:rPr>
              <a:t>Alignment at near and distance: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Success if   ET ≤ 10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Any XT after glasses manipulation considered failure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95 patients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(89%) successful aligned</a:t>
            </a:r>
            <a:endParaRPr>
              <a:solidFill>
                <a:srgbClr val="FF0000"/>
              </a:solidFill>
            </a:endParaRPr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None/>
            </a:pPr>
            <a:r>
              <a:rPr lang="en-US" sz="3200">
                <a:solidFill>
                  <a:srgbClr val="FF0000"/>
                </a:solidFill>
              </a:rPr>
              <a:t>Sensory outcome: 85% had improvement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Noto Sans Symbols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"/>
          <p:cNvSpPr txBox="1"/>
          <p:nvPr>
            <p:ph type="title"/>
          </p:nvPr>
        </p:nvSpPr>
        <p:spPr>
          <a:xfrm>
            <a:off x="685800" y="152400"/>
            <a:ext cx="7772400" cy="116681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Results at 6-8 Weeks Post Op</a:t>
            </a:r>
            <a:endParaRPr/>
          </a:p>
        </p:txBody>
      </p:sp>
      <p:graphicFrame>
        <p:nvGraphicFramePr>
          <p:cNvPr id="234" name="Google Shape;234;p17"/>
          <p:cNvGraphicFramePr/>
          <p:nvPr/>
        </p:nvGraphicFramePr>
        <p:xfrm>
          <a:off x="101600" y="1504950"/>
          <a:ext cx="4468813" cy="3986213"/>
        </p:xfrm>
        <a:graphic>
          <a:graphicData uri="http://schemas.openxmlformats.org/presentationml/2006/ole">
            <mc:AlternateContent>
              <mc:Choice Requires="v">
                <p:oleObj r:id="rId4" imgH="3986213" imgW="4468813" progId="Excel.Chart.8" spid="_x0000_s1">
                  <p:embed/>
                </p:oleObj>
              </mc:Choice>
              <mc:Fallback>
                <p:oleObj r:id="rId5" imgH="3986213" imgW="4468813" progId="Excel.Chart.8">
                  <p:embed/>
                  <p:pic>
                    <p:nvPicPr>
                      <p:cNvPr id="234" name="Google Shape;234;p17"/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 b="0" l="0" r="0" t="0"/>
                      <a:stretch/>
                    </p:blipFill>
                    <p:spPr>
                      <a:xfrm>
                        <a:off x="101600" y="1504950"/>
                        <a:ext cx="4468813" cy="398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" name="Google Shape;235;p17"/>
          <p:cNvGraphicFramePr/>
          <p:nvPr/>
        </p:nvGraphicFramePr>
        <p:xfrm>
          <a:off x="4572000" y="1371600"/>
          <a:ext cx="4191000" cy="4114800"/>
        </p:xfrm>
        <a:graphic>
          <a:graphicData uri="http://schemas.openxmlformats.org/drawingml/2006/chart">
            <c:chart r:id="rId7"/>
          </a:graphicData>
        </a:graphic>
      </p:graphicFrame>
      <p:sp>
        <p:nvSpPr>
          <p:cNvPr id="236" name="Google Shape;236;p17"/>
          <p:cNvSpPr/>
          <p:nvPr/>
        </p:nvSpPr>
        <p:spPr>
          <a:xfrm>
            <a:off x="341312" y="6105126"/>
            <a:ext cx="84582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BFF0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Stereopsis: 10% no, 17.5% gross , 72.5% refined (34% bifoveal)- </a:t>
            </a:r>
            <a:r>
              <a:rPr lang="en-US" sz="20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85% improved. </a:t>
            </a:r>
            <a:endParaRPr/>
          </a:p>
        </p:txBody>
      </p:sp>
      <p:sp>
        <p:nvSpPr>
          <p:cNvPr id="237" name="Google Shape;237;p17"/>
          <p:cNvSpPr txBox="1"/>
          <p:nvPr/>
        </p:nvSpPr>
        <p:spPr>
          <a:xfrm>
            <a:off x="1066800" y="6311900"/>
            <a:ext cx="184150" cy="400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8" name="Google Shape;238;p17"/>
          <p:cNvSpPr txBox="1"/>
          <p:nvPr/>
        </p:nvSpPr>
        <p:spPr>
          <a:xfrm>
            <a:off x="98425" y="5581251"/>
            <a:ext cx="8943975" cy="523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66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Initial success = 95 patients (89%)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Advantages of Binocular Vision</a:t>
            </a:r>
            <a:endParaRPr/>
          </a:p>
        </p:txBody>
      </p:sp>
      <p:sp>
        <p:nvSpPr>
          <p:cNvPr id="244" name="Google Shape;244;p18"/>
          <p:cNvSpPr txBox="1"/>
          <p:nvPr>
            <p:ph idx="1" type="body"/>
          </p:nvPr>
        </p:nvSpPr>
        <p:spPr>
          <a:xfrm>
            <a:off x="685800" y="2325588"/>
            <a:ext cx="7772400" cy="338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Better long term stability of alignment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Reduced risk for and/or severity of amblyopia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Improved achievement of motor developmental milestones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Better reading ability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Improved long-term quality of life</a:t>
            </a:r>
            <a:endParaRPr/>
          </a:p>
        </p:txBody>
      </p:sp>
      <p:sp>
        <p:nvSpPr>
          <p:cNvPr id="245" name="Google Shape;245;p18"/>
          <p:cNvSpPr txBox="1"/>
          <p:nvPr/>
        </p:nvSpPr>
        <p:spPr>
          <a:xfrm>
            <a:off x="2667000" y="6286500"/>
            <a:ext cx="737265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Birch and Wang, Optom Vis Sci, </a:t>
            </a:r>
            <a:r>
              <a:rPr b="1" lang="en-US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86</a:t>
            </a:r>
            <a:r>
              <a:rPr lang="en-US" sz="1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647-652, 2009 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"/>
          <p:cNvSpPr txBox="1"/>
          <p:nvPr>
            <p:ph type="title"/>
          </p:nvPr>
        </p:nvSpPr>
        <p:spPr>
          <a:xfrm>
            <a:off x="914400" y="228600"/>
            <a:ext cx="73152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Success Subgroup</a:t>
            </a:r>
            <a:endParaRPr/>
          </a:p>
        </p:txBody>
      </p:sp>
      <p:sp>
        <p:nvSpPr>
          <p:cNvPr id="251" name="Google Shape;251;p19"/>
          <p:cNvSpPr txBox="1"/>
          <p:nvPr>
            <p:ph idx="1" type="body"/>
          </p:nvPr>
        </p:nvSpPr>
        <p:spPr>
          <a:xfrm>
            <a:off x="152400" y="1905000"/>
            <a:ext cx="86868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18 patients (17%): good alignment and good visual 			acuities </a:t>
            </a:r>
            <a:r>
              <a:rPr lang="en-US">
                <a:solidFill>
                  <a:srgbClr val="FFFF00"/>
                </a:solidFill>
              </a:rPr>
              <a:t>at distance and near without glasses! </a:t>
            </a:r>
            <a:endParaRPr/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>
              <a:solidFill>
                <a:srgbClr val="FFFF00"/>
              </a:solidFill>
            </a:endParaRPr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0000"/>
                </a:solidFill>
              </a:rPr>
              <a:t>Mean spherical equivalent: +2.95</a:t>
            </a:r>
            <a:r>
              <a:rPr lang="en-US"/>
              <a:t> </a:t>
            </a:r>
            <a:r>
              <a:rPr lang="en-US">
                <a:solidFill>
                  <a:srgbClr val="FFFFFF"/>
                </a:solidFill>
              </a:rPr>
              <a:t>( range +0.75  to + 4.25) 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Unaided Va: 20/25 or better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Mean target angle: 30.25 PD (15 to 42.5 PD)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Mean pre-op near deviation sc: 41.8 (28 to 52.5 PD)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t/>
            </a:r>
            <a:endParaRPr sz="2400"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"/>
          <p:cNvSpPr/>
          <p:nvPr/>
        </p:nvSpPr>
        <p:spPr>
          <a:xfrm>
            <a:off x="685800" y="1981200"/>
            <a:ext cx="77724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author has no conflict of interest to report in this presentation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0"/>
          <p:cNvSpPr txBox="1"/>
          <p:nvPr>
            <p:ph type="title"/>
          </p:nvPr>
        </p:nvSpPr>
        <p:spPr>
          <a:xfrm>
            <a:off x="990600" y="533400"/>
            <a:ext cx="7162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 Year Treatment Success</a:t>
            </a:r>
            <a:endParaRPr/>
          </a:p>
        </p:txBody>
      </p:sp>
      <p:sp>
        <p:nvSpPr>
          <p:cNvPr id="257" name="Google Shape;257;p20"/>
          <p:cNvSpPr txBox="1"/>
          <p:nvPr>
            <p:ph idx="1" type="body"/>
          </p:nvPr>
        </p:nvSpPr>
        <p:spPr>
          <a:xfrm>
            <a:off x="266700" y="1828800"/>
            <a:ext cx="86106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chemeClr val="lt1"/>
                </a:solidFill>
              </a:rPr>
              <a:t>88 patients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chemeClr val="lt1"/>
                </a:solidFill>
              </a:rPr>
              <a:t>22% no glasses, 46% distance glasses, 32% bifocals (average +2.36)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chemeClr val="lt1"/>
                </a:solidFill>
              </a:rPr>
              <a:t>Stable alignment 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None/>
            </a:pPr>
            <a:r>
              <a:rPr lang="en-US" sz="3200">
                <a:solidFill>
                  <a:schemeClr val="lt1"/>
                </a:solidFill>
              </a:rPr>
              <a:t>	near deviation :90% ortho/ ET ≤ 10		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Noto Sans Symbols"/>
              <a:buNone/>
            </a:pPr>
            <a:r>
              <a:rPr lang="en-US" sz="3200">
                <a:solidFill>
                  <a:schemeClr val="lt1"/>
                </a:solidFill>
              </a:rPr>
              <a:t>	distance deviation: 92% ortho/ ET ≤ 10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rgbClr val="FF0000"/>
                </a:solidFill>
              </a:rPr>
              <a:t>90% success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1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Manipulation of Glasses</a:t>
            </a:r>
            <a:endParaRPr/>
          </a:p>
        </p:txBody>
      </p:sp>
      <p:sp>
        <p:nvSpPr>
          <p:cNvPr id="263" name="Google Shape;263;p21"/>
          <p:cNvSpPr txBox="1"/>
          <p:nvPr>
            <p:ph idx="1" type="body"/>
          </p:nvPr>
        </p:nvSpPr>
        <p:spPr>
          <a:xfrm>
            <a:off x="914400" y="1752600"/>
            <a:ext cx="73152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rgbClr val="FFFFFF"/>
                </a:solidFill>
              </a:rPr>
              <a:t>Successful alignment at last visit with:</a:t>
            </a: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Full Rx</a:t>
            </a:r>
            <a:r>
              <a:rPr lang="en-US">
                <a:solidFill>
                  <a:srgbClr val="FFFF00"/>
                </a:solidFill>
              </a:rPr>
              <a:t>: 8%</a:t>
            </a:r>
            <a:endParaRPr/>
          </a:p>
          <a:p>
            <a:pPr indent="-228600" lvl="2" marL="11430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>
                <a:solidFill>
                  <a:srgbClr val="FFFFFF"/>
                </a:solidFill>
              </a:rPr>
              <a:t>Refraction =</a:t>
            </a:r>
            <a:r>
              <a:rPr lang="en-US"/>
              <a:t> </a:t>
            </a:r>
            <a:r>
              <a:rPr lang="en-US">
                <a:solidFill>
                  <a:schemeClr val="lt1"/>
                </a:solidFill>
              </a:rPr>
              <a:t>+ 1.75 to + 6.50</a:t>
            </a: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Removed bifocal</a:t>
            </a:r>
            <a:r>
              <a:rPr lang="en-US">
                <a:solidFill>
                  <a:srgbClr val="FFFF00"/>
                </a:solidFill>
              </a:rPr>
              <a:t>: 16% </a:t>
            </a:r>
            <a:endParaRPr/>
          </a:p>
          <a:p>
            <a:pPr indent="-228600" lvl="2" marL="11430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>
                <a:solidFill>
                  <a:srgbClr val="FFFFFF"/>
                </a:solidFill>
              </a:rPr>
              <a:t>Refraction = -1.5 D to + 4.25</a:t>
            </a: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Reduced Rx and no bifocal: </a:t>
            </a:r>
            <a:r>
              <a:rPr lang="en-US"/>
              <a:t>30%</a:t>
            </a:r>
            <a:endParaRPr/>
          </a:p>
          <a:p>
            <a:pPr indent="-228600" lvl="2" marL="11430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>
                <a:solidFill>
                  <a:srgbClr val="FFFFFF"/>
                </a:solidFill>
              </a:rPr>
              <a:t>Refraction = - 0.75 to + 4.75 </a:t>
            </a:r>
            <a:endParaRPr/>
          </a:p>
          <a:p>
            <a:pPr indent="-285750" lvl="1" marL="742950" rtl="0" algn="l">
              <a:lnSpc>
                <a:spcPct val="11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FFFF"/>
                </a:solidFill>
              </a:rPr>
              <a:t>Removed Rx:  </a:t>
            </a:r>
            <a:r>
              <a:rPr lang="en-US">
                <a:solidFill>
                  <a:srgbClr val="FFFF00"/>
                </a:solidFill>
              </a:rPr>
              <a:t>46%</a:t>
            </a:r>
            <a:endParaRPr/>
          </a:p>
          <a:p>
            <a:pPr indent="-228600" lvl="2" marL="11430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>
                <a:solidFill>
                  <a:srgbClr val="FFFFFF"/>
                </a:solidFill>
              </a:rPr>
              <a:t>Refraction = -1.75 to + 3.75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2"/>
          <p:cNvSpPr txBox="1"/>
          <p:nvPr>
            <p:ph type="title"/>
          </p:nvPr>
        </p:nvSpPr>
        <p:spPr>
          <a:xfrm>
            <a:off x="990600" y="0"/>
            <a:ext cx="71628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Discussion</a:t>
            </a:r>
            <a:endParaRPr/>
          </a:p>
        </p:txBody>
      </p:sp>
      <p:sp>
        <p:nvSpPr>
          <p:cNvPr id="269" name="Google Shape;269;p22"/>
          <p:cNvSpPr txBox="1"/>
          <p:nvPr>
            <p:ph idx="1" type="body"/>
          </p:nvPr>
        </p:nvSpPr>
        <p:spPr>
          <a:xfrm>
            <a:off x="304800" y="914400"/>
            <a:ext cx="8610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651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/>
          </a:p>
        </p:txBody>
      </p:sp>
      <p:graphicFrame>
        <p:nvGraphicFramePr>
          <p:cNvPr id="270" name="Google Shape;270;p22"/>
          <p:cNvGraphicFramePr/>
          <p:nvPr/>
        </p:nvGraphicFramePr>
        <p:xfrm>
          <a:off x="152400" y="762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{64BC7A91-BB74-4DD5-80FB-D8EDEC23A0B5}</a:tableStyleId>
              </a:tblPr>
              <a:tblGrid>
                <a:gridCol w="2133600"/>
                <a:gridCol w="1652600"/>
                <a:gridCol w="1090600"/>
                <a:gridCol w="1066800"/>
                <a:gridCol w="1143000"/>
                <a:gridCol w="1905000"/>
              </a:tblGrid>
              <a:tr h="881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Success criteria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Success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Overcor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 of subjects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0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Target angle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Jotterrand, Isenberg ‘88</a:t>
                      </a:r>
                      <a:endParaRPr b="1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 ≤ 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65%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Average of Dcc, Dsc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49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Multicenter prism Adapt ‘90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ET/ XT ≤ 8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83%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3.3%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Full prism adapted near angle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Wright ‘93</a:t>
                      </a:r>
                      <a:endParaRPr b="1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ET/ XT ≤ 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 of Nsc, Ncc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982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West, Repka ‘94  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ET/ XT ≤ 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80%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Ncc + Aug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(AC/A &gt;10)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721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Kushner ‘02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t/>
                      </a:r>
                      <a:endParaRPr b="1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 &lt; 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86%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4.5%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22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Ncc + Aug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8027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Del Monte, Leo ‘10</a:t>
                      </a:r>
                      <a:endParaRPr b="1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ET ≤ 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90%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3.4%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200"/>
                        <a:buFont typeface="Noto Sans Symbols"/>
                        <a:buNone/>
                      </a:pPr>
                      <a:r>
                        <a:rPr b="1" i="0" lang="en-US" sz="20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107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080"/>
                        <a:buFont typeface="Noto Sans Symbols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Av of Ncc, Dsc</a:t>
                      </a:r>
                      <a:endParaRPr b="1" i="0" sz="18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3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Extended Follow-up</a:t>
            </a:r>
            <a:endParaRPr/>
          </a:p>
        </p:txBody>
      </p:sp>
      <p:sp>
        <p:nvSpPr>
          <p:cNvPr id="276" name="Google Shape;276;p23"/>
          <p:cNvSpPr txBox="1"/>
          <p:nvPr>
            <p:ph idx="1" type="body"/>
          </p:nvPr>
        </p:nvSpPr>
        <p:spPr>
          <a:xfrm>
            <a:off x="609600" y="1676400"/>
            <a:ext cx="83058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Noto Sans Symbols"/>
              <a:buNone/>
            </a:pPr>
            <a:r>
              <a:rPr lang="en-US" sz="3200">
                <a:solidFill>
                  <a:srgbClr val="FFFF00"/>
                </a:solidFill>
              </a:rPr>
              <a:t>Wean Plus</a:t>
            </a:r>
            <a:endParaRPr/>
          </a:p>
          <a:p>
            <a:pPr indent="-285750" lvl="1" marL="742950" rtl="0" algn="l">
              <a:spcBef>
                <a:spcPts val="600"/>
              </a:spcBef>
              <a:spcAft>
                <a:spcPts val="0"/>
              </a:spcAft>
              <a:buClr>
                <a:srgbClr val="FBFF0E"/>
              </a:buClr>
              <a:buSzPts val="3000"/>
              <a:buFont typeface="Arimo"/>
              <a:buChar char="-"/>
            </a:pPr>
            <a:r>
              <a:rPr lang="en-US" sz="3000"/>
              <a:t>Reduce the plus lens until an esophoria is induced to try to build fusional divergence and wean child from glasses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Arimo"/>
              <a:buChar char="-"/>
            </a:pPr>
            <a:r>
              <a:rPr lang="en-US" sz="2800"/>
              <a:t>Avoid producing a manifest esotropia and losing binocular fusion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Arimo"/>
              <a:buChar char="-"/>
            </a:pPr>
            <a:r>
              <a:rPr lang="en-US" sz="2800"/>
              <a:t>Hyperopia naturally decreases with age. 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Arimo"/>
              <a:buChar char="-"/>
            </a:pPr>
            <a:r>
              <a:rPr lang="en-US" sz="2800"/>
              <a:t>&gt; 50% remain aligned without correction.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Method</a:t>
            </a:r>
            <a:endParaRPr/>
          </a:p>
        </p:txBody>
      </p:sp>
      <p:sp>
        <p:nvSpPr>
          <p:cNvPr id="282" name="Google Shape;282;p24"/>
          <p:cNvSpPr txBox="1"/>
          <p:nvPr>
            <p:ph idx="1" type="body"/>
          </p:nvPr>
        </p:nvSpPr>
        <p:spPr>
          <a:xfrm>
            <a:off x="609600" y="1981200"/>
            <a:ext cx="8305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Hold/clip bilateral low power minus lenses (-1.0D) over current glasses and have the child look at near and distant target while alignment is reassessed.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Watch for development of asthenopic symptoms, ET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? If Acc ET wearing their full plus are less likely to go through emmetropization.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</a:pPr>
            <a:r>
              <a:rPr lang="en-US"/>
              <a:t>? Due to reduction in need for accommodation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Practical tips</a:t>
            </a:r>
            <a:endParaRPr/>
          </a:p>
        </p:txBody>
      </p:sp>
      <p:sp>
        <p:nvSpPr>
          <p:cNvPr id="288" name="Google Shape;288;p25"/>
          <p:cNvSpPr txBox="1"/>
          <p:nvPr>
            <p:ph idx="1" type="body"/>
          </p:nvPr>
        </p:nvSpPr>
        <p:spPr>
          <a:xfrm>
            <a:off x="762000" y="1981200"/>
            <a:ext cx="8153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Attempt weaning: 6-8 years old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Max weanning: 15-17 years for girls, 16-18 years for boys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Success in weaning: 50% ≤ +4 D, 10%  for &gt; +4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Measure alignment at distance and near with -1.0D clip-ons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If esophoric or intermittent ET &lt; 5 to 6 PD without loss of vision, can reduce plus by +1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"/>
          <p:cNvSpPr txBox="1"/>
          <p:nvPr>
            <p:ph type="title"/>
          </p:nvPr>
        </p:nvSpPr>
        <p:spPr>
          <a:xfrm>
            <a:off x="685800" y="609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Extended Follow-up</a:t>
            </a:r>
            <a:endParaRPr/>
          </a:p>
        </p:txBody>
      </p:sp>
      <p:sp>
        <p:nvSpPr>
          <p:cNvPr id="294" name="Google Shape;294;p26"/>
          <p:cNvSpPr txBox="1"/>
          <p:nvPr>
            <p:ph idx="1" type="body"/>
          </p:nvPr>
        </p:nvSpPr>
        <p:spPr>
          <a:xfrm>
            <a:off x="1219200" y="1981200"/>
            <a:ext cx="7696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Noto Sans Symbols"/>
              <a:buNone/>
            </a:pPr>
            <a:r>
              <a:rPr lang="en-US"/>
              <a:t>What about patient who has decreased VA on F/U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Char char="•"/>
            </a:pPr>
            <a:r>
              <a:rPr lang="en-US"/>
              <a:t>R/O over - plused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</a:pPr>
            <a:r>
              <a:rPr lang="en-US"/>
              <a:t>Start to lose plus naturally: can present with decreased VA 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</a:pPr>
            <a:r>
              <a:rPr lang="en-US"/>
              <a:t>Recheck VA with -1.00 D clip on lenses</a:t>
            </a:r>
            <a:endParaRPr/>
          </a:p>
          <a:p>
            <a:pPr indent="-285750" lvl="1" marL="742950" rtl="0" algn="l"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–"/>
            </a:pPr>
            <a:r>
              <a:rPr lang="en-US"/>
              <a:t>Cycloplegic refraction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7"/>
          <p:cNvSpPr txBox="1"/>
          <p:nvPr>
            <p:ph type="title"/>
          </p:nvPr>
        </p:nvSpPr>
        <p:spPr>
          <a:xfrm>
            <a:off x="685800" y="152400"/>
            <a:ext cx="80010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How Do I Manage Residual Accommodative ET?</a:t>
            </a:r>
            <a:endParaRPr/>
          </a:p>
        </p:txBody>
      </p:sp>
      <p:sp>
        <p:nvSpPr>
          <p:cNvPr id="300" name="Google Shape;300;p27"/>
          <p:cNvSpPr txBox="1"/>
          <p:nvPr>
            <p:ph idx="1" type="body"/>
          </p:nvPr>
        </p:nvSpPr>
        <p:spPr>
          <a:xfrm>
            <a:off x="266700" y="1447800"/>
            <a:ext cx="85725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Full hyperopic correction for fully refractive accommodative ET</a:t>
            </a:r>
            <a:endParaRPr/>
          </a:p>
          <a:p>
            <a:pPr indent="-285750" lvl="1" marL="742950" rtl="0" algn="l">
              <a:spcBef>
                <a:spcPts val="44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Times New Roman"/>
              <a:buChar char="–"/>
            </a:pPr>
            <a:r>
              <a:rPr lang="en-US" sz="2200">
                <a:solidFill>
                  <a:srgbClr val="FFFFFF"/>
                </a:solidFill>
              </a:rPr>
              <a:t>Bifocals for high AC/A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Use new surgical protocol for augmented surgery for residual ET</a:t>
            </a:r>
            <a:endParaRPr/>
          </a:p>
          <a:p>
            <a:pPr indent="-285750" lvl="1" marL="74295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imes New Roman"/>
              <a:buChar char="–"/>
            </a:pPr>
            <a:r>
              <a:rPr lang="en-US" sz="2000">
                <a:solidFill>
                  <a:srgbClr val="FFFFFF"/>
                </a:solidFill>
              </a:rPr>
              <a:t>Physiologic target angle based on the:</a:t>
            </a:r>
            <a:endParaRPr/>
          </a:p>
          <a:p>
            <a:pPr indent="0" lvl="2" marL="914400" rtl="0" algn="l">
              <a:spcBef>
                <a:spcPts val="560"/>
              </a:spcBef>
              <a:spcAft>
                <a:spcPts val="0"/>
              </a:spcAft>
              <a:buClr>
                <a:srgbClr val="FFFF00"/>
              </a:buClr>
              <a:buSzPts val="2800"/>
              <a:buFont typeface="Times New Roman"/>
              <a:buNone/>
            </a:pPr>
            <a:r>
              <a:rPr lang="en-US" sz="2800">
                <a:solidFill>
                  <a:srgbClr val="FFFF00"/>
                </a:solidFill>
              </a:rPr>
              <a:t>mean of the near deviation with </a:t>
            </a:r>
            <a:r>
              <a:rPr b="1" lang="en-US" sz="2800" u="sng">
                <a:solidFill>
                  <a:srgbClr val="FFFF00"/>
                </a:solidFill>
              </a:rPr>
              <a:t>distance</a:t>
            </a:r>
            <a:r>
              <a:rPr lang="en-US" sz="2800">
                <a:solidFill>
                  <a:srgbClr val="FFFF00"/>
                </a:solidFill>
              </a:rPr>
              <a:t> correction and distance deviation without correction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Restores binocular vision – </a:t>
            </a:r>
            <a:r>
              <a:rPr lang="en-US" sz="2400">
                <a:solidFill>
                  <a:srgbClr val="FFFF00"/>
                </a:solidFill>
              </a:rPr>
              <a:t>90%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Allows reduction or elimination of glasses or bifocals in selected patients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Safe, with low over-correction/ re-operation  rates</a:t>
            </a:r>
            <a:endParaRPr/>
          </a:p>
          <a:p>
            <a:pPr indent="-342900" lvl="0" marL="342900" rtl="0" algn="l"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Times New Roman"/>
              <a:buChar char="•"/>
            </a:pPr>
            <a:r>
              <a:rPr lang="en-US" sz="2400">
                <a:solidFill>
                  <a:srgbClr val="FFFFFF"/>
                </a:solidFill>
              </a:rPr>
              <a:t>Greater success than any other published surgical protocol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lloggNight_sign.jpg" id="305" name="Google Shape;30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28"/>
          <p:cNvSpPr txBox="1"/>
          <p:nvPr/>
        </p:nvSpPr>
        <p:spPr>
          <a:xfrm>
            <a:off x="4311069" y="-335280"/>
            <a:ext cx="18473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28"/>
          <p:cNvSpPr txBox="1"/>
          <p:nvPr/>
        </p:nvSpPr>
        <p:spPr>
          <a:xfrm>
            <a:off x="2950420" y="1578610"/>
            <a:ext cx="283443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"/>
          <p:cNvSpPr txBox="1"/>
          <p:nvPr>
            <p:ph type="title"/>
          </p:nvPr>
        </p:nvSpPr>
        <p:spPr>
          <a:xfrm>
            <a:off x="419100" y="381000"/>
            <a:ext cx="83058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Refractive Accommodative Esotropia</a:t>
            </a:r>
            <a:endParaRPr/>
          </a:p>
        </p:txBody>
      </p:sp>
      <p:sp>
        <p:nvSpPr>
          <p:cNvPr id="131" name="Google Shape;131;p3"/>
          <p:cNvSpPr txBox="1"/>
          <p:nvPr>
            <p:ph idx="1" type="body"/>
          </p:nvPr>
        </p:nvSpPr>
        <p:spPr>
          <a:xfrm>
            <a:off x="609600" y="2362200"/>
            <a:ext cx="5562600" cy="30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rgbClr val="FFFFFF"/>
                </a:solidFill>
              </a:rPr>
              <a:t>Esotropia in early childhood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rgbClr val="FFFFFF"/>
                </a:solidFill>
              </a:rPr>
              <a:t>Associated with </a:t>
            </a:r>
            <a:r>
              <a:rPr lang="en-US" sz="3200">
                <a:latin typeface="Noto Sans Symbols"/>
                <a:ea typeface="Noto Sans Symbols"/>
                <a:cs typeface="Noto Sans Symbols"/>
                <a:sym typeface="Noto Sans Symbols"/>
              </a:rPr>
              <a:t>⇧</a:t>
            </a:r>
            <a:r>
              <a:rPr lang="en-US" sz="3200">
                <a:solidFill>
                  <a:srgbClr val="FFFFFF"/>
                </a:solidFill>
              </a:rPr>
              <a:t>hyperopia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Times New Roman"/>
              <a:buChar char="–"/>
            </a:pPr>
            <a:r>
              <a:rPr lang="en-US" sz="2800">
                <a:solidFill>
                  <a:srgbClr val="FFFFFF"/>
                </a:solidFill>
              </a:rPr>
              <a:t>usually, &gt; +3.00 D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Times New Roman"/>
              <a:buChar char="•"/>
            </a:pPr>
            <a:r>
              <a:rPr lang="en-US" sz="3200">
                <a:solidFill>
                  <a:srgbClr val="FFFFFF"/>
                </a:solidFill>
              </a:rPr>
              <a:t>Treat with glasses to correct full hyperopic refractive error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  <p:pic>
        <p:nvPicPr>
          <p:cNvPr descr="Mod1_40" id="132" name="Google Shape;13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3200" y="3810000"/>
            <a:ext cx="2081213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"/>
          <p:cNvSpPr txBox="1"/>
          <p:nvPr>
            <p:ph type="title"/>
          </p:nvPr>
        </p:nvSpPr>
        <p:spPr>
          <a:xfrm>
            <a:off x="1524000" y="228600"/>
            <a:ext cx="64008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Fully Accommodative ET </a:t>
            </a:r>
            <a:endParaRPr/>
          </a:p>
        </p:txBody>
      </p:sp>
      <p:pic>
        <p:nvPicPr>
          <p:cNvPr descr="Mod1_43" id="138" name="Google Shape;138;p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600200"/>
            <a:ext cx="3505200" cy="2941638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4"/>
          <p:cNvSpPr txBox="1"/>
          <p:nvPr/>
        </p:nvSpPr>
        <p:spPr>
          <a:xfrm>
            <a:off x="685800" y="1371600"/>
            <a:ext cx="7315200" cy="708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1430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1430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Mod1_44" id="140" name="Google Shape;140;p4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00600" y="1600200"/>
            <a:ext cx="3429000" cy="293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4"/>
          <p:cNvSpPr/>
          <p:nvPr/>
        </p:nvSpPr>
        <p:spPr>
          <a:xfrm>
            <a:off x="1447800" y="5105400"/>
            <a:ext cx="65532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143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full hypermetropic correction +/- bifocal results in bi(or mono)fixation (orthophoria or E(T) 6 – 8 PD) 	</a:t>
            </a:r>
            <a:endParaRPr/>
          </a:p>
          <a:p>
            <a:pPr indent="0" lvl="0" marL="11430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Observe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"/>
          <p:cNvSpPr txBox="1"/>
          <p:nvPr>
            <p:ph type="title"/>
          </p:nvPr>
        </p:nvSpPr>
        <p:spPr>
          <a:xfrm>
            <a:off x="685800" y="3810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Partially Accommodative ET</a:t>
            </a:r>
            <a:endParaRPr/>
          </a:p>
        </p:txBody>
      </p:sp>
      <p:pic>
        <p:nvPicPr>
          <p:cNvPr descr="Mod1_48" id="147" name="Google Shape;147;p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1752600"/>
            <a:ext cx="4038600" cy="33829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d1_50" id="148" name="Google Shape;148;p5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5800" y="1752600"/>
            <a:ext cx="438785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"/>
          <p:cNvSpPr txBox="1"/>
          <p:nvPr/>
        </p:nvSpPr>
        <p:spPr>
          <a:xfrm>
            <a:off x="609600" y="5181600"/>
            <a:ext cx="7924800" cy="138499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IF Residual ET &gt; 10 PD for distance or near (+/- bifocal) persists after wearing full hypermetropic correction :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surgery indicated for residual deviation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"/>
          <p:cNvSpPr txBox="1"/>
          <p:nvPr>
            <p:ph type="title"/>
          </p:nvPr>
        </p:nvSpPr>
        <p:spPr>
          <a:xfrm>
            <a:off x="1752600" y="762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Surgical Planning</a:t>
            </a:r>
            <a:endParaRPr/>
          </a:p>
        </p:txBody>
      </p:sp>
      <p:sp>
        <p:nvSpPr>
          <p:cNvPr id="156" name="Google Shape;156;p6"/>
          <p:cNvSpPr txBox="1"/>
          <p:nvPr>
            <p:ph idx="1" type="body"/>
          </p:nvPr>
        </p:nvSpPr>
        <p:spPr>
          <a:xfrm>
            <a:off x="457200" y="1219200"/>
            <a:ext cx="8229600" cy="59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Bilateral MR weakening: procedure of choice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Controversy: </a:t>
            </a:r>
            <a:r>
              <a:rPr lang="en-US" sz="2400">
                <a:solidFill>
                  <a:srgbClr val="FF0000"/>
                </a:solidFill>
              </a:rPr>
              <a:t>surgical dose</a:t>
            </a:r>
            <a:endParaRPr sz="2000">
              <a:solidFill>
                <a:srgbClr val="FFFFFF"/>
              </a:solidFill>
            </a:endParaRPr>
          </a:p>
          <a:p>
            <a:pPr indent="-304800" lvl="1" marL="8763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0000"/>
                </a:solidFill>
              </a:rPr>
              <a:t>Standard surgery:  </a:t>
            </a:r>
            <a:r>
              <a:rPr lang="en-US" sz="2000">
                <a:solidFill>
                  <a:srgbClr val="FFFFFF"/>
                </a:solidFill>
              </a:rPr>
              <a:t>Surgical tables for residual deviation at distance or even near after full hyperopic correction</a:t>
            </a:r>
            <a:endParaRPr/>
          </a:p>
          <a:p>
            <a:pPr indent="-457200" lvl="0" marL="4572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oto Sans Symbols"/>
              <a:buNone/>
            </a:pPr>
            <a:r>
              <a:rPr lang="en-US" sz="2400">
                <a:solidFill>
                  <a:srgbClr val="FFFFFF"/>
                </a:solidFill>
              </a:rPr>
              <a:t>RESULT:  Under correction (42-65%)</a:t>
            </a:r>
            <a:endParaRPr/>
          </a:p>
          <a:p>
            <a:pPr indent="-152400" lvl="1" marL="8763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04800" lvl="1" marL="8763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rgbClr val="FF0000"/>
                </a:solidFill>
              </a:rPr>
              <a:t>Augmented surgery: </a:t>
            </a:r>
            <a:r>
              <a:rPr lang="en-US">
                <a:solidFill>
                  <a:srgbClr val="FFFFFF"/>
                </a:solidFill>
              </a:rPr>
              <a:t> increased dose/ Faden procedure, pulley suture, slanted recession, etc</a:t>
            </a:r>
            <a:endParaRPr sz="2000">
              <a:solidFill>
                <a:srgbClr val="FFFFFF"/>
              </a:solidFill>
            </a:endParaRPr>
          </a:p>
          <a:p>
            <a:pPr indent="-304800" lvl="1" marL="8763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rgbClr val="FFFFFF"/>
                </a:solidFill>
              </a:rPr>
              <a:t>Parks: add 1 mm to recession of each MR if high AC/A</a:t>
            </a:r>
            <a:endParaRPr/>
          </a:p>
          <a:p>
            <a:pPr indent="-304800" lvl="1" marL="8763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rgbClr val="FFFFFF"/>
                </a:solidFill>
              </a:rPr>
              <a:t>Wright: average of Ncc and Nsc; average of Nsc and Dcc if AC/A ratio is high </a:t>
            </a:r>
            <a:endParaRPr/>
          </a:p>
          <a:p>
            <a:pPr indent="-304800" lvl="1" marL="8763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imes New Roman"/>
              <a:buNone/>
            </a:pPr>
            <a:r>
              <a:rPr lang="en-US" sz="2000">
                <a:solidFill>
                  <a:srgbClr val="FFFFFF"/>
                </a:solidFill>
              </a:rPr>
              <a:t>West &amp; Repka: use near deviation with correction</a:t>
            </a:r>
            <a:endParaRPr/>
          </a:p>
          <a:p>
            <a:pPr indent="-304800" lvl="1" marL="8763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rgbClr val="FFFFFF"/>
                </a:solidFill>
              </a:rPr>
              <a:t>Kushner: Dcc augmented by 1-2 mm depending on AC/A</a:t>
            </a:r>
            <a:endParaRPr/>
          </a:p>
          <a:p>
            <a:pPr indent="-304800" lvl="1" marL="8763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Noto Sans Symbols"/>
              <a:buNone/>
            </a:pPr>
            <a:r>
              <a:rPr lang="en-US" sz="2000">
                <a:solidFill>
                  <a:srgbClr val="FFFFFF"/>
                </a:solidFill>
              </a:rPr>
              <a:t>Others: Faden procedure, “pulley stitch”, “slanted recession” for </a:t>
            </a:r>
            <a:r>
              <a:rPr lang="en-US" sz="2000">
                <a:solidFill>
                  <a:srgbClr val="FFFFFF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🡹</a:t>
            </a:r>
            <a:r>
              <a:rPr lang="en-US" sz="2000">
                <a:solidFill>
                  <a:srgbClr val="FFFFFF"/>
                </a:solidFill>
              </a:rPr>
              <a:t>AC/A</a:t>
            </a:r>
            <a:endParaRPr/>
          </a:p>
          <a:p>
            <a:pPr indent="-304800" lvl="0" marL="4572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t/>
            </a:r>
            <a:endParaRPr sz="2400"/>
          </a:p>
          <a:p>
            <a:pPr indent="-342900" lvl="0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BFF0E"/>
              </a:buClr>
              <a:buSzPts val="1800"/>
              <a:buFont typeface="Noto Sans Symbols"/>
              <a:buNone/>
            </a:pPr>
            <a:r>
              <a:t/>
            </a:r>
            <a:endParaRPr sz="1800"/>
          </a:p>
          <a:p>
            <a:pPr indent="-355600" lvl="0" marL="45720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</a:pPr>
            <a:r>
              <a:t/>
            </a:r>
            <a:endParaRPr sz="1600"/>
          </a:p>
          <a:p>
            <a:pPr indent="-355600" lvl="0" marL="45720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</a:pPr>
            <a:r>
              <a:t/>
            </a:r>
            <a:endParaRPr sz="1600"/>
          </a:p>
          <a:p>
            <a:pPr indent="-355600" lvl="0" marL="45720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FBFF0E"/>
              </a:buClr>
              <a:buSzPts val="1600"/>
              <a:buFont typeface="Times New Roman"/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7"/>
          <p:cNvSpPr txBox="1"/>
          <p:nvPr>
            <p:ph type="title"/>
          </p:nvPr>
        </p:nvSpPr>
        <p:spPr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New Surgical Protocol</a:t>
            </a:r>
            <a:endParaRPr/>
          </a:p>
        </p:txBody>
      </p:sp>
      <p:sp>
        <p:nvSpPr>
          <p:cNvPr id="162" name="Google Shape;162;p7"/>
          <p:cNvSpPr txBox="1"/>
          <p:nvPr>
            <p:ph idx="1" type="body"/>
          </p:nvPr>
        </p:nvSpPr>
        <p:spPr>
          <a:xfrm>
            <a:off x="6096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•"/>
            </a:pPr>
            <a:r>
              <a:rPr lang="en-US" sz="2400"/>
              <a:t>New Surgical Protocol for augmented surgery based on the mean of</a:t>
            </a:r>
            <a:r>
              <a:rPr lang="en-US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6600"/>
                </a:solidFill>
              </a:rPr>
              <a:t>near deviation with </a:t>
            </a:r>
            <a:r>
              <a:rPr b="1" lang="en-US" sz="2400">
                <a:solidFill>
                  <a:srgbClr val="FF6600"/>
                </a:solidFill>
              </a:rPr>
              <a:t>distance</a:t>
            </a:r>
            <a:r>
              <a:rPr lang="en-US" sz="2400">
                <a:solidFill>
                  <a:srgbClr val="FF6600"/>
                </a:solidFill>
              </a:rPr>
              <a:t> correction </a:t>
            </a:r>
            <a:r>
              <a:rPr lang="en-US" sz="2400"/>
              <a:t>and </a:t>
            </a:r>
            <a:r>
              <a:rPr lang="en-US" sz="2400">
                <a:solidFill>
                  <a:srgbClr val="FF6600"/>
                </a:solidFill>
              </a:rPr>
              <a:t>distance deviation without correction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Char char="–"/>
            </a:pPr>
            <a:r>
              <a:rPr lang="en-US">
                <a:solidFill>
                  <a:schemeClr val="lt1"/>
                </a:solidFill>
              </a:rPr>
              <a:t>1987-present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None/>
            </a:pPr>
            <a:r>
              <a:t/>
            </a:r>
            <a:endParaRPr sz="2400"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Times New Roman"/>
              <a:buChar char="•"/>
            </a:pPr>
            <a:r>
              <a:rPr lang="en-US" sz="2400"/>
              <a:t>Rationale – MUST CORRECT: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rPr lang="en-US" sz="2400"/>
              <a:t>    </a:t>
            </a:r>
            <a:r>
              <a:rPr lang="en-US" sz="3200"/>
              <a:t>&gt; </a:t>
            </a:r>
            <a:r>
              <a:rPr lang="en-US" sz="2400">
                <a:solidFill>
                  <a:srgbClr val="FF6600"/>
                </a:solidFill>
              </a:rPr>
              <a:t>Near deviation with correction</a:t>
            </a:r>
            <a:r>
              <a:rPr lang="en-US" sz="2400"/>
              <a:t>: prefer small overcorrection,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rPr lang="en-US" sz="2400"/>
              <a:t>		Rx with decrease plus/ remove glasses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FBFF0E"/>
              </a:buClr>
              <a:buSzPts val="2400"/>
              <a:buFont typeface="Noto Sans Symbols"/>
              <a:buNone/>
            </a:pPr>
            <a:r>
              <a:rPr lang="en-US" sz="2400"/>
              <a:t>    </a:t>
            </a:r>
            <a:r>
              <a:rPr lang="en-US" sz="3200"/>
              <a:t>&lt; </a:t>
            </a:r>
            <a:r>
              <a:rPr lang="en-US" sz="2400">
                <a:solidFill>
                  <a:srgbClr val="FF6600"/>
                </a:solidFill>
              </a:rPr>
              <a:t>Distance deviation without correction</a:t>
            </a:r>
            <a:r>
              <a:rPr lang="en-US" sz="2400"/>
              <a:t>: to reduce likelihood of overcorrection which cannot be treated with glasses reduction</a:t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8"/>
          <p:cNvSpPr txBox="1"/>
          <p:nvPr>
            <p:ph type="title"/>
          </p:nvPr>
        </p:nvSpPr>
        <p:spPr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Typical Case</a:t>
            </a:r>
            <a:endParaRPr/>
          </a:p>
        </p:txBody>
      </p:sp>
      <p:sp>
        <p:nvSpPr>
          <p:cNvPr id="168" name="Google Shape;168;p8"/>
          <p:cNvSpPr txBox="1"/>
          <p:nvPr>
            <p:ph idx="1" type="body"/>
          </p:nvPr>
        </p:nvSpPr>
        <p:spPr>
          <a:xfrm>
            <a:off x="685800" y="1524000"/>
            <a:ext cx="5105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3 yo WF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ET since 18 months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Va =  20/ 30 OU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CRNS: + 5.50 OD, +5.25 OS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RX: +5.25 OD, +5.00 OS</a:t>
            </a:r>
            <a:endParaRPr/>
          </a:p>
          <a:p>
            <a:pPr indent="-342900" lvl="0" marL="3429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Char char="•"/>
            </a:pPr>
            <a:r>
              <a:rPr lang="en-US">
                <a:solidFill>
                  <a:schemeClr val="lt1"/>
                </a:solidFill>
              </a:rPr>
              <a:t>EOM</a:t>
            </a:r>
            <a:r>
              <a:rPr baseline="-25000" lang="en-US">
                <a:solidFill>
                  <a:schemeClr val="lt1"/>
                </a:solidFill>
              </a:rPr>
              <a:t>cc</a:t>
            </a:r>
            <a:r>
              <a:rPr lang="en-US">
                <a:solidFill>
                  <a:schemeClr val="lt1"/>
                </a:solidFill>
              </a:rPr>
              <a:t>:	20 ET @ D</a:t>
            </a:r>
            <a:endParaRPr/>
          </a:p>
          <a:p>
            <a:pPr indent="-228600" lvl="2" marL="11430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Times New Roman"/>
              <a:buNone/>
            </a:pPr>
            <a:r>
              <a:rPr lang="en-US">
                <a:solidFill>
                  <a:schemeClr val="lt1"/>
                </a:solidFill>
              </a:rPr>
              <a:t>   		</a:t>
            </a:r>
            <a:r>
              <a:rPr lang="en-US" sz="2800">
                <a:solidFill>
                  <a:schemeClr val="lt1"/>
                </a:solidFill>
              </a:rPr>
              <a:t>30 ET @ N</a:t>
            </a:r>
            <a:endParaRPr/>
          </a:p>
          <a:p>
            <a:pPr indent="-228600" lvl="2" marL="1143000" rtl="0" algn="l">
              <a:spcBef>
                <a:spcPts val="560"/>
              </a:spcBef>
              <a:spcAft>
                <a:spcPts val="0"/>
              </a:spcAft>
              <a:buClr>
                <a:srgbClr val="FBFF0E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</a:endParaRPr>
          </a:p>
          <a:p>
            <a:pPr indent="-228600" lvl="2" marL="1143000" rtl="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Times New Roman"/>
              <a:buNone/>
            </a:pPr>
            <a:r>
              <a:rPr lang="en-US" sz="2800">
                <a:solidFill>
                  <a:schemeClr val="lt1"/>
                </a:solidFill>
              </a:rPr>
              <a:t>Surgical Dose?</a:t>
            </a:r>
            <a:endParaRPr/>
          </a:p>
        </p:txBody>
      </p:sp>
      <p:pic>
        <p:nvPicPr>
          <p:cNvPr descr="Accommodative ET sc.jpg" id="169" name="Google Shape;169;p8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-8154" r="-8153" t="0"/>
          <a:stretch/>
        </p:blipFill>
        <p:spPr>
          <a:xfrm>
            <a:off x="5486400" y="2057400"/>
            <a:ext cx="1600200" cy="21542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ccommodative ET cc.jpg" id="170" name="Google Shape;17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39000" y="3276600"/>
            <a:ext cx="1371600" cy="2147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9"/>
          <p:cNvSpPr txBox="1"/>
          <p:nvPr>
            <p:ph type="title"/>
          </p:nvPr>
        </p:nvSpPr>
        <p:spPr>
          <a:xfrm>
            <a:off x="1524000" y="3048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Case 1</a:t>
            </a:r>
            <a:endParaRPr/>
          </a:p>
        </p:txBody>
      </p:sp>
      <p:graphicFrame>
        <p:nvGraphicFramePr>
          <p:cNvPr id="176" name="Google Shape;176;p9"/>
          <p:cNvGraphicFramePr/>
          <p:nvPr/>
        </p:nvGraphicFramePr>
        <p:xfrm>
          <a:off x="1371600" y="1447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{64BC7A91-BB74-4DD5-80FB-D8EDEC23A0B5}</a:tableStyleId>
              </a:tblPr>
              <a:tblGrid>
                <a:gridCol w="2032000"/>
                <a:gridCol w="2032000"/>
                <a:gridCol w="2032000"/>
              </a:tblGrid>
              <a:tr h="1447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t/>
                      </a:r>
                      <a:endParaRPr b="0" i="0" sz="24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 full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Without correction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Distance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Near</a:t>
                      </a:r>
                      <a:endParaRPr/>
                    </a:p>
                  </a:txBody>
                  <a:tcPr marT="45725" marB="45725" marR="91450" marL="91450" anchor="ctr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1440"/>
                        <a:buFont typeface="Noto Sans Symbols"/>
                        <a:buNone/>
                      </a:pPr>
                      <a:r>
                        <a:rPr b="0" i="0" lang="en-US" sz="24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 ET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7" name="Google Shape;177;p9"/>
          <p:cNvSpPr/>
          <p:nvPr/>
        </p:nvSpPr>
        <p:spPr>
          <a:xfrm rot="3569129">
            <a:off x="4838700" y="2400300"/>
            <a:ext cx="1066800" cy="3733800"/>
          </a:xfrm>
          <a:prstGeom prst="ellipse">
            <a:avLst/>
          </a:prstGeom>
          <a:noFill/>
          <a:ln cap="flat" cmpd="sng" w="38100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8" name="Google Shape;178;p9"/>
          <p:cNvSpPr txBox="1"/>
          <p:nvPr/>
        </p:nvSpPr>
        <p:spPr>
          <a:xfrm>
            <a:off x="762000" y="5943600"/>
            <a:ext cx="7261225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Target Angle = 30 Δ ET   (recess MR OU – 4.5 mm)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nk Presentation">
  <a:themeElements>
    <a:clrScheme name="Habitat">
      <a:dk1>
        <a:srgbClr val="000000"/>
      </a:dk1>
      <a:lt1>
        <a:srgbClr val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Override1.xml><?xml version="1.0" encoding="utf-8"?>
<a:themeOverride xmlns:a="http://schemas.openxmlformats.org/drawingml/2006/main">
  <a:clrScheme name="Habitat">
    <a:dk1>
      <a:sysClr val="windowText" lastClr="000000"/>
    </a:dk1>
    <a:lt1>
      <a:sysClr val="window" lastClr="FFFFFF"/>
    </a:lt1>
    <a:dk2>
      <a:srgbClr val="194431"/>
    </a:dk2>
    <a:lt2>
      <a:srgbClr val="F0E6C3"/>
    </a:lt2>
    <a:accent1>
      <a:srgbClr val="F8C000"/>
    </a:accent1>
    <a:accent2>
      <a:srgbClr val="F88600"/>
    </a:accent2>
    <a:accent3>
      <a:srgbClr val="F83500"/>
    </a:accent3>
    <a:accent4>
      <a:srgbClr val="8B723D"/>
    </a:accent4>
    <a:accent5>
      <a:srgbClr val="818B3D"/>
    </a:accent5>
    <a:accent6>
      <a:srgbClr val="586215"/>
    </a:accent6>
    <a:hlink>
      <a:srgbClr val="FF621D"/>
    </a:hlink>
    <a:folHlink>
      <a:srgbClr val="F3D260"/>
    </a:folHlink>
  </a:clrScheme>
  <a:fontScheme name="Blank Presentatio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2011-10-22T13:50:08Z</dcterms:created>
  <dc:creator>.</dc:creator>
</cp:coreProperties>
</file>